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707" r:id="rId3"/>
  </p:sldMasterIdLst>
  <p:notesMasterIdLst>
    <p:notesMasterId r:id="rId12"/>
  </p:notesMasterIdLst>
  <p:sldIdLst>
    <p:sldId id="257" r:id="rId4"/>
    <p:sldId id="258" r:id="rId5"/>
    <p:sldId id="353" r:id="rId6"/>
    <p:sldId id="349" r:id="rId7"/>
    <p:sldId id="350" r:id="rId8"/>
    <p:sldId id="351" r:id="rId9"/>
    <p:sldId id="352" r:id="rId10"/>
    <p:sldId id="33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F93A-F42D-4AC7-B6D0-B4F16A732714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BBC6-69D8-4D2B-83F7-957004A35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3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c3c67234bf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c3c67234bf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130026e47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130026e47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10ba527613_1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10ba527613_1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8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10ba527613_1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10ba527613_1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42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10ba527613_1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10ba527613_1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21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10ba527613_1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10ba527613_1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34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110ba527613_1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110ba527613_1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96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8" name="Google Shape;4658;gbc9810c5c3_0_2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9" name="Google Shape;4659;gbc9810c5c3_0_2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8800" y="0"/>
            <a:ext cx="12209600" cy="6858000"/>
          </a:xfrm>
          <a:prstGeom prst="rect">
            <a:avLst/>
          </a:prstGeom>
          <a:solidFill>
            <a:srgbClr val="2E3E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None/>
            </a:pPr>
            <a:endParaRPr sz="2400">
              <a:solidFill>
                <a:srgbClr val="5D6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7209" t="1404" b="323"/>
          <a:stretch/>
        </p:blipFill>
        <p:spPr>
          <a:xfrm>
            <a:off x="678000" y="0"/>
            <a:ext cx="1151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2701" y="3243968"/>
            <a:ext cx="1949300" cy="361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727" t="5803" r="21902" b="13926"/>
          <a:stretch/>
        </p:blipFill>
        <p:spPr>
          <a:xfrm>
            <a:off x="1" y="1"/>
            <a:ext cx="551021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l="7209" t="1404" b="323"/>
          <a:stretch/>
        </p:blipFill>
        <p:spPr>
          <a:xfrm>
            <a:off x="678000" y="0"/>
            <a:ext cx="1151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658000" y="2412000"/>
            <a:ext cx="6876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itillium Web SemiBold"/>
              <a:buNone/>
              <a:defRPr sz="4800" b="0" i="0" u="none" strike="noStrike" cap="none">
                <a:solidFill>
                  <a:schemeClr val="accent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5510" y="3249176"/>
            <a:ext cx="1946490" cy="36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14248" cy="4401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76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3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3" name="Google Shape;22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24" name="Google Shape;22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15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83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867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20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6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24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0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81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">
  <p:cSld name="Standard 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82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2">
  <p:cSld name="Standard 2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2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7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644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3">
  <p:cSld name="Standard 3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3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29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4">
  <p:cSld name="Standard 4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4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37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5">
  <p:cSld name="Standard 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46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6">
  <p:cSld name="Standard 6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6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462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 1">
  <p:cSld name="Титульный слайд 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0" name="Google Shape;290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293" name="Google Shape;293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487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7">
  <p:cSld name="Standard 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8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021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8">
  <p:cSld name="Standard 8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9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829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9">
  <p:cSld name="Standard 9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0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381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0">
  <p:cSld name="Standard 10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61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000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1">
  <p:cSld name="Standard 1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62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279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900"/>
            </a:lvl1pPr>
            <a:lvl2pPr marL="0" lvl="1" indent="0" algn="r" rtl="0">
              <a:spcBef>
                <a:spcPts val="0"/>
              </a:spcBef>
              <a:buNone/>
              <a:defRPr sz="1900"/>
            </a:lvl2pPr>
            <a:lvl3pPr marL="0" lvl="2" indent="0" algn="r" rtl="0">
              <a:spcBef>
                <a:spcPts val="0"/>
              </a:spcBef>
              <a:buNone/>
              <a:defRPr sz="1900"/>
            </a:lvl3pPr>
            <a:lvl4pPr marL="0" lvl="3" indent="0" algn="r" rtl="0">
              <a:spcBef>
                <a:spcPts val="0"/>
              </a:spcBef>
              <a:buNone/>
              <a:defRPr sz="1900"/>
            </a:lvl4pPr>
            <a:lvl5pPr marL="0" lvl="4" indent="0" algn="r" rtl="0">
              <a:spcBef>
                <a:spcPts val="0"/>
              </a:spcBef>
              <a:buNone/>
              <a:defRPr sz="1900"/>
            </a:lvl5pPr>
            <a:lvl6pPr marL="0" lvl="5" indent="0" algn="r" rtl="0">
              <a:spcBef>
                <a:spcPts val="0"/>
              </a:spcBef>
              <a:buNone/>
              <a:defRPr sz="1900"/>
            </a:lvl6pPr>
            <a:lvl7pPr marL="0" lvl="6" indent="0" algn="r" rtl="0">
              <a:spcBef>
                <a:spcPts val="0"/>
              </a:spcBef>
              <a:buNone/>
              <a:defRPr sz="1900"/>
            </a:lvl7pPr>
            <a:lvl8pPr marL="0" lvl="7" indent="0" algn="r" rtl="0">
              <a:spcBef>
                <a:spcPts val="0"/>
              </a:spcBef>
              <a:buNone/>
              <a:defRPr sz="1900"/>
            </a:lvl8pPr>
            <a:lvl9pPr marL="0" lvl="8" indent="0" algn="r" rtl="0">
              <a:spcBef>
                <a:spcPts val="0"/>
              </a:spcBef>
              <a:buNone/>
              <a:defRPr sz="1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035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2">
  <p:cSld name="Standard 1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3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879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3">
  <p:cSld name="Standard 13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64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418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4">
  <p:cSld name="Standard 14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5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47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 2">
  <p:cSld name="Титульный слайд 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40" name="Google Shape;340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639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5">
  <p:cSld name="Standard 15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7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662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">
  <p:cSld name="Page avec titr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8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186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6">
  <p:cSld name="Standard 16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9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94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 2 1">
  <p:cSld name="Титульный слайд 2 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7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9" name="Google Shape;359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62" name="Google Shape;362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44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 1 1">
  <p:cSld name="Титульный слайд 1 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69" name="Google Shape;369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042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7">
  <p:cSld name="Standard 17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72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08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182" name="Google Shape;18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695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8">
  <p:cSld name="Standard 18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3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23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9">
  <p:cSld name="Standard 19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74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337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20">
  <p:cSld name="Standard 20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75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350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21">
  <p:cSld name="Standard 2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6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632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9348"/>
            <a:ext cx="1792379" cy="397493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7"/>
          <p:cNvSpPr txBox="1">
            <a:spLocks noGrp="1"/>
          </p:cNvSpPr>
          <p:nvPr>
            <p:ph type="title"/>
          </p:nvPr>
        </p:nvSpPr>
        <p:spPr>
          <a:xfrm>
            <a:off x="498000" y="395902"/>
            <a:ext cx="111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SemiBold"/>
              <a:buNone/>
              <a:defRPr sz="2400" b="0" i="0" u="none" strike="noStrike" cap="none">
                <a:solidFill>
                  <a:schemeClr val="dk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398" name="Google Shape;398;p7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95" y="6246000"/>
            <a:ext cx="27520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902" y="454568"/>
            <a:ext cx="210965" cy="2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2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9348"/>
            <a:ext cx="1792379" cy="397493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7"/>
          <p:cNvSpPr txBox="1">
            <a:spLocks noGrp="1"/>
          </p:cNvSpPr>
          <p:nvPr>
            <p:ph type="title"/>
          </p:nvPr>
        </p:nvSpPr>
        <p:spPr>
          <a:xfrm>
            <a:off x="498000" y="395902"/>
            <a:ext cx="111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SemiBold"/>
              <a:buNone/>
              <a:defRPr sz="2400" b="0" i="0" u="none" strike="noStrike" cap="none">
                <a:solidFill>
                  <a:schemeClr val="dk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497" name="Google Shape;497;p9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95" y="6246000"/>
            <a:ext cx="275205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902" y="454568"/>
            <a:ext cx="210965" cy="2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6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8"/>
          <p:cNvSpPr/>
          <p:nvPr/>
        </p:nvSpPr>
        <p:spPr>
          <a:xfrm>
            <a:off x="-8800" y="0"/>
            <a:ext cx="12209700" cy="6858000"/>
          </a:xfrm>
          <a:prstGeom prst="rect">
            <a:avLst/>
          </a:prstGeom>
          <a:solidFill>
            <a:srgbClr val="2E3E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None/>
            </a:pPr>
            <a:endParaRPr sz="2400">
              <a:solidFill>
                <a:srgbClr val="5D6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01" name="Google Shape;501;p98"/>
          <p:cNvPicPr preferRelativeResize="0"/>
          <p:nvPr/>
        </p:nvPicPr>
        <p:blipFill rotWithShape="1">
          <a:blip r:embed="rId2">
            <a:alphaModFix/>
          </a:blip>
          <a:srcRect l="7209" t="1405" b="324"/>
          <a:stretch/>
        </p:blipFill>
        <p:spPr>
          <a:xfrm>
            <a:off x="678000" y="0"/>
            <a:ext cx="1151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2701" y="3243968"/>
            <a:ext cx="1949300" cy="361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98"/>
          <p:cNvPicPr preferRelativeResize="0"/>
          <p:nvPr/>
        </p:nvPicPr>
        <p:blipFill rotWithShape="1">
          <a:blip r:embed="rId4">
            <a:alphaModFix/>
          </a:blip>
          <a:srcRect l="727" t="5803" r="21903" b="13926"/>
          <a:stretch/>
        </p:blipFill>
        <p:spPr>
          <a:xfrm>
            <a:off x="1" y="1"/>
            <a:ext cx="5510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98"/>
          <p:cNvPicPr preferRelativeResize="0"/>
          <p:nvPr/>
        </p:nvPicPr>
        <p:blipFill rotWithShape="1">
          <a:blip r:embed="rId2">
            <a:alphaModFix/>
          </a:blip>
          <a:srcRect l="7209" t="1405" b="324"/>
          <a:stretch/>
        </p:blipFill>
        <p:spPr>
          <a:xfrm>
            <a:off x="678000" y="0"/>
            <a:ext cx="1151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98"/>
          <p:cNvSpPr txBox="1">
            <a:spLocks noGrp="1"/>
          </p:cNvSpPr>
          <p:nvPr>
            <p:ph type="title"/>
          </p:nvPr>
        </p:nvSpPr>
        <p:spPr>
          <a:xfrm>
            <a:off x="2658000" y="2412000"/>
            <a:ext cx="6876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Titillium Web SemiBold"/>
              <a:buNone/>
              <a:defRPr sz="4800" b="0" i="0" u="none" strike="noStrike" cap="none">
                <a:solidFill>
                  <a:schemeClr val="accent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9pPr>
          </a:lstStyle>
          <a:p>
            <a:endParaRPr/>
          </a:p>
        </p:txBody>
      </p:sp>
      <p:pic>
        <p:nvPicPr>
          <p:cNvPr id="506" name="Google Shape;506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5510" y="3249176"/>
            <a:ext cx="1946490" cy="360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14246" cy="4401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122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1">
  <p:cSld name="Standard 1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99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029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515" name="Google Shape;515;p10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516" name="Google Shape;516;p10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851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Standar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01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25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27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1">
  <p:cSld name="Standard 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02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916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661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31" name="Google Shape;531;p10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2" name="Google Shape;532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33" name="Google Shape;533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34" name="Google Shape;534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900"/>
            </a:lvl1pPr>
            <a:lvl2pPr marL="0" lvl="1" indent="0" algn="r" rtl="0">
              <a:spcBef>
                <a:spcPts val="0"/>
              </a:spcBef>
              <a:buNone/>
              <a:defRPr sz="1900"/>
            </a:lvl2pPr>
            <a:lvl3pPr marL="0" lvl="2" indent="0" algn="r" rtl="0">
              <a:spcBef>
                <a:spcPts val="0"/>
              </a:spcBef>
              <a:buNone/>
              <a:defRPr sz="1900"/>
            </a:lvl3pPr>
            <a:lvl4pPr marL="0" lvl="3" indent="0" algn="r" rtl="0">
              <a:spcBef>
                <a:spcPts val="0"/>
              </a:spcBef>
              <a:buNone/>
              <a:defRPr sz="1900"/>
            </a:lvl4pPr>
            <a:lvl5pPr marL="0" lvl="4" indent="0" algn="r" rtl="0">
              <a:spcBef>
                <a:spcPts val="0"/>
              </a:spcBef>
              <a:buNone/>
              <a:defRPr sz="1900"/>
            </a:lvl5pPr>
            <a:lvl6pPr marL="0" lvl="5" indent="0" algn="r" rtl="0">
              <a:spcBef>
                <a:spcPts val="0"/>
              </a:spcBef>
              <a:buNone/>
              <a:defRPr sz="1900"/>
            </a:lvl6pPr>
            <a:lvl7pPr marL="0" lvl="6" indent="0" algn="r" rtl="0">
              <a:spcBef>
                <a:spcPts val="0"/>
              </a:spcBef>
              <a:buNone/>
              <a:defRPr sz="1900"/>
            </a:lvl7pPr>
            <a:lvl8pPr marL="0" lvl="7" indent="0" algn="r" rtl="0">
              <a:spcBef>
                <a:spcPts val="0"/>
              </a:spcBef>
              <a:buNone/>
              <a:defRPr sz="1900"/>
            </a:lvl8pPr>
            <a:lvl9pPr marL="0" lvl="8" indent="0" algn="r" rtl="0">
              <a:spcBef>
                <a:spcPts val="0"/>
              </a:spcBef>
              <a:buNone/>
              <a:defRPr sz="1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535" name="Google Shape;535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59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 2">
  <p:cSld name="Standard 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05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40" name="Google Shape;540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9348"/>
            <a:ext cx="1792379" cy="397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869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">
  <p:cSld name="Page avec titre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06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913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 1">
  <p:cSld name="Page avec titre 1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07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760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 2">
  <p:cSld name="Page avec titre 2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08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387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 3">
  <p:cSld name="Page avec titre 3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09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306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 4">
  <p:cSld name="Page avec titre 4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10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189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 5">
  <p:cSld name="Page avec titre 5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11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29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828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 6">
  <p:cSld name="Page avec titre 6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12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611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avec titre 7">
  <p:cSld name="Page avec titre 7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04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267" y="6190533"/>
            <a:ext cx="388466" cy="46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0" y="1031600"/>
            <a:ext cx="553666" cy="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13"/>
          <p:cNvSpPr txBox="1">
            <a:spLocks noGrp="1"/>
          </p:cNvSpPr>
          <p:nvPr>
            <p:ph type="title"/>
          </p:nvPr>
        </p:nvSpPr>
        <p:spPr>
          <a:xfrm>
            <a:off x="579933" y="4551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BFF0"/>
              </a:buClr>
              <a:buSzPts val="2400"/>
              <a:buFont typeface="Titillium Web SemiBold"/>
              <a:buNone/>
              <a:defRPr sz="24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11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 1">
  <p:cSld name="Transition 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4"/>
          <p:cNvSpPr/>
          <p:nvPr/>
        </p:nvSpPr>
        <p:spPr>
          <a:xfrm>
            <a:off x="-8800" y="0"/>
            <a:ext cx="12209700" cy="6858000"/>
          </a:xfrm>
          <a:prstGeom prst="rect">
            <a:avLst/>
          </a:prstGeom>
          <a:solidFill>
            <a:srgbClr val="2E3E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5D697D"/>
              </a:solidFill>
            </a:endParaRPr>
          </a:p>
        </p:txBody>
      </p:sp>
      <p:pic>
        <p:nvPicPr>
          <p:cNvPr id="583" name="Google Shape;583;p114"/>
          <p:cNvPicPr preferRelativeResize="0"/>
          <p:nvPr/>
        </p:nvPicPr>
        <p:blipFill rotWithShape="1">
          <a:blip r:embed="rId2">
            <a:alphaModFix/>
          </a:blip>
          <a:srcRect l="7209" t="1405" b="324"/>
          <a:stretch/>
        </p:blipFill>
        <p:spPr>
          <a:xfrm>
            <a:off x="678000" y="0"/>
            <a:ext cx="1151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700" y="3243966"/>
            <a:ext cx="1949300" cy="361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14"/>
          <p:cNvPicPr preferRelativeResize="0"/>
          <p:nvPr/>
        </p:nvPicPr>
        <p:blipFill rotWithShape="1">
          <a:blip r:embed="rId4">
            <a:alphaModFix/>
          </a:blip>
          <a:srcRect l="727" t="5803" r="21903" b="13926"/>
          <a:stretch/>
        </p:blipFill>
        <p:spPr>
          <a:xfrm>
            <a:off x="0" y="0"/>
            <a:ext cx="551021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14"/>
          <p:cNvPicPr preferRelativeResize="0"/>
          <p:nvPr/>
        </p:nvPicPr>
        <p:blipFill rotWithShape="1">
          <a:blip r:embed="rId2">
            <a:alphaModFix/>
          </a:blip>
          <a:srcRect l="7209" t="1405" b="324"/>
          <a:stretch/>
        </p:blipFill>
        <p:spPr>
          <a:xfrm>
            <a:off x="678000" y="0"/>
            <a:ext cx="1151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700" y="3243966"/>
            <a:ext cx="1949300" cy="3614032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14"/>
          <p:cNvSpPr txBox="1">
            <a:spLocks noGrp="1"/>
          </p:cNvSpPr>
          <p:nvPr>
            <p:ph type="title"/>
          </p:nvPr>
        </p:nvSpPr>
        <p:spPr>
          <a:xfrm>
            <a:off x="5101000" y="2477367"/>
            <a:ext cx="6876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8BFF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963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rps 1">
  <p:cSld name="Titre et corps 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9348"/>
            <a:ext cx="1792379" cy="397493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15"/>
          <p:cNvSpPr txBox="1"/>
          <p:nvPr/>
        </p:nvSpPr>
        <p:spPr>
          <a:xfrm>
            <a:off x="498000" y="395902"/>
            <a:ext cx="111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72945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592" name="Google Shape;592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02" y="454568"/>
            <a:ext cx="210965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28795" y="6246000"/>
            <a:ext cx="275206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90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rps 2">
  <p:cSld name="Titre et corps 2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9348"/>
            <a:ext cx="1792379" cy="3974938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16"/>
          <p:cNvSpPr txBox="1"/>
          <p:nvPr/>
        </p:nvSpPr>
        <p:spPr>
          <a:xfrm>
            <a:off x="498000" y="395902"/>
            <a:ext cx="111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72945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597" name="Google Shape;597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02" y="454568"/>
            <a:ext cx="210965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28795" y="6246000"/>
            <a:ext cx="275206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72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7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07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90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68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065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16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117"/>
          <p:cNvPicPr preferRelativeResize="0"/>
          <p:nvPr/>
        </p:nvPicPr>
        <p:blipFill rotWithShape="1">
          <a:blip r:embed="rId3">
            <a:alphaModFix/>
          </a:blip>
          <a:srcRect l="727" t="5803" r="21903" b="13926"/>
          <a:stretch/>
        </p:blipFill>
        <p:spPr>
          <a:xfrm>
            <a:off x="0" y="0"/>
            <a:ext cx="551021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17"/>
          <p:cNvPicPr preferRelativeResize="0"/>
          <p:nvPr/>
        </p:nvPicPr>
        <p:blipFill rotWithShape="1">
          <a:blip r:embed="rId4">
            <a:alphaModFix/>
          </a:blip>
          <a:srcRect l="7209" t="1405" b="324"/>
          <a:stretch/>
        </p:blipFill>
        <p:spPr>
          <a:xfrm>
            <a:off x="678000" y="-1678"/>
            <a:ext cx="1151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2700" y="3243966"/>
            <a:ext cx="1949300" cy="361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6567" y="1960580"/>
            <a:ext cx="6342432" cy="273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A10486-2936-8B57-9F10-CBDD32732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8999" y="208168"/>
            <a:ext cx="1558839" cy="598923"/>
          </a:xfrm>
          <a:prstGeom prst="rect">
            <a:avLst/>
          </a:prstGeom>
        </p:spPr>
      </p:pic>
      <p:sp>
        <p:nvSpPr>
          <p:cNvPr id="8" name="Google Shape;4517;p194">
            <a:extLst>
              <a:ext uri="{FF2B5EF4-FFF2-40B4-BE49-F238E27FC236}">
                <a16:creationId xmlns:a16="http://schemas.microsoft.com/office/drawing/2014/main" id="{C23625D0-666A-C6BD-D415-4FE06D18DC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73179" y="4197088"/>
            <a:ext cx="4169521" cy="49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 SemiBold"/>
              <a:buNone/>
            </a:pPr>
            <a:r>
              <a:rPr lang="en-US" sz="2000" dirty="0">
                <a:solidFill>
                  <a:schemeClr val="bg1"/>
                </a:solidFill>
              </a:rPr>
              <a:t>Why should LEAR consider </a:t>
            </a:r>
            <a:r>
              <a:rPr lang="en-US" sz="2000" dirty="0" err="1">
                <a:solidFill>
                  <a:schemeClr val="bg1"/>
                </a:solidFill>
              </a:rPr>
              <a:t>Flowlity</a:t>
            </a:r>
            <a:r>
              <a:rPr lang="en-US" sz="2000" dirty="0">
                <a:solidFill>
                  <a:schemeClr val="bg1"/>
                </a:solidFill>
              </a:rPr>
              <a:t> to respond to raw materials and components shortages ?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i="1" dirty="0">
                <a:solidFill>
                  <a:schemeClr val="bg1"/>
                </a:solidFill>
              </a:rPr>
              <a:t>Frank Wachowiak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D10FDF-DE2A-A16D-E3E7-A6F33FC24F71}"/>
              </a:ext>
            </a:extLst>
          </p:cNvPr>
          <p:cNvSpPr txBox="1"/>
          <p:nvPr/>
        </p:nvSpPr>
        <p:spPr>
          <a:xfrm>
            <a:off x="6073179" y="6141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June 7</a:t>
            </a:r>
            <a:r>
              <a:rPr lang="en-US" sz="1800" baseline="30000" dirty="0">
                <a:solidFill>
                  <a:schemeClr val="bg1"/>
                </a:solidFill>
              </a:rPr>
              <a:t>th</a:t>
            </a:r>
            <a:r>
              <a:rPr lang="en-US" sz="1800" dirty="0">
                <a:solidFill>
                  <a:schemeClr val="bg1"/>
                </a:solidFill>
              </a:rPr>
              <a:t>, 2022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118"/>
          <p:cNvPicPr preferRelativeResize="0"/>
          <p:nvPr/>
        </p:nvPicPr>
        <p:blipFill rotWithShape="1">
          <a:blip r:embed="rId3">
            <a:alphaModFix/>
          </a:blip>
          <a:srcRect l="7209" t="1405" b="324"/>
          <a:stretch/>
        </p:blipFill>
        <p:spPr>
          <a:xfrm rot="10800000">
            <a:off x="0" y="-1"/>
            <a:ext cx="52185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18"/>
          <p:cNvSpPr txBox="1">
            <a:spLocks noGrp="1"/>
          </p:cNvSpPr>
          <p:nvPr>
            <p:ph type="title"/>
          </p:nvPr>
        </p:nvSpPr>
        <p:spPr>
          <a:xfrm>
            <a:off x="472900" y="2813517"/>
            <a:ext cx="935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700" b="1" dirty="0">
                <a:solidFill>
                  <a:srgbClr val="22D9C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Context and Objectives</a:t>
            </a:r>
            <a:endParaRPr sz="2700" b="1" dirty="0">
              <a:solidFill>
                <a:srgbClr val="22D9C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13" name="Google Shape;613;p118"/>
          <p:cNvSpPr txBox="1"/>
          <p:nvPr/>
        </p:nvSpPr>
        <p:spPr>
          <a:xfrm>
            <a:off x="5282650" y="197325"/>
            <a:ext cx="6472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1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highlight>
                <a:srgbClr val="FFFFFF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3B8C8E-3457-A458-47FE-7D63E6517040}"/>
              </a:ext>
            </a:extLst>
          </p:cNvPr>
          <p:cNvSpPr txBox="1"/>
          <p:nvPr/>
        </p:nvSpPr>
        <p:spPr>
          <a:xfrm>
            <a:off x="4861099" y="2462372"/>
            <a:ext cx="6858001" cy="275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Why should LEAR seriously consider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Why did St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Gobain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Sekurit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Bosh and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Lisi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choose us?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How can we improve the performance of your SAP IBP suite?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our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Value proposition for LEAR?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39"/>
          <p:cNvSpPr txBox="1">
            <a:spLocks noGrp="1"/>
          </p:cNvSpPr>
          <p:nvPr>
            <p:ph type="title"/>
          </p:nvPr>
        </p:nvSpPr>
        <p:spPr>
          <a:xfrm>
            <a:off x="498000" y="395902"/>
            <a:ext cx="11196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Why should LEAR seriously consider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Flowlity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139"/>
          <p:cNvSpPr/>
          <p:nvPr/>
        </p:nvSpPr>
        <p:spPr>
          <a:xfrm>
            <a:off x="-2" y="5958000"/>
            <a:ext cx="12192000" cy="900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11" name="Google Shape;1411;p13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95" y="6246000"/>
            <a:ext cx="27520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D9EB35B1-D82C-59BE-1DCA-91CE6C63778B}"/>
              </a:ext>
            </a:extLst>
          </p:cNvPr>
          <p:cNvSpPr txBox="1"/>
          <p:nvPr/>
        </p:nvSpPr>
        <p:spPr>
          <a:xfrm>
            <a:off x="-2" y="1348241"/>
            <a:ext cx="11841482" cy="3505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buClr>
                <a:srgbClr val="000000"/>
              </a:buClr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enhances your ERP / Helps solving volatility :</a:t>
            </a: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lvl="1">
              <a:lnSpc>
                <a:spcPct val="107000"/>
              </a:lnSpc>
              <a:buClr>
                <a:srgbClr val="000000"/>
              </a:buClr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specializes in delivering a Unique Supply Chain approach that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enhances / complements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the usual MRP driven safety stocks approach to achieve further inventory reduction and reduce risk of shortages with the same level of service,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even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in a congested Supply Chain situation.</a:t>
            </a:r>
          </a:p>
          <a:p>
            <a:pPr marL="685800" lvl="1" indent="-228600">
              <a:lnSpc>
                <a:spcPct val="107000"/>
              </a:lnSpc>
              <a:buClr>
                <a:srgbClr val="000000"/>
              </a:buClr>
              <a:buFont typeface="+mj-lt"/>
              <a:buAutoNum type="alphaLcPeriod"/>
              <a:defRPr/>
            </a:pP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1">
              <a:lnSpc>
                <a:spcPct val="107000"/>
              </a:lnSpc>
              <a:buClr>
                <a:srgbClr val="000000"/>
              </a:buClr>
              <a:defRPr/>
            </a:pP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16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has proven automotive experience at Bosh, Saint </a:t>
            </a:r>
            <a:r>
              <a:rPr lang="en-US" sz="16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Gobain</a:t>
            </a:r>
            <a:r>
              <a:rPr lang="en-US" sz="16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and </a:t>
            </a:r>
            <a:r>
              <a:rPr lang="en-US" sz="16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Lisi</a:t>
            </a:r>
            <a:endParaRPr lang="en-US" sz="16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1">
              <a:lnSpc>
                <a:spcPct val="107000"/>
              </a:lnSpc>
              <a:buClr>
                <a:srgbClr val="000000"/>
              </a:buClr>
              <a:defRPr/>
            </a:pP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3. What are the Benefits of this approach for LEAR? 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950" lvl="1" indent="-285750">
              <a:lnSpc>
                <a:spcPct val="10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Significant Inventory reduction or shortages reduction of 20% to 30% translating into significant savings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950" lvl="1" indent="-285750">
              <a:lnSpc>
                <a:spcPct val="10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Mastered volatility (Market, demand, supply difficulties, component shortages and changing delivery times, …)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950" lvl="1" indent="-285750">
              <a:lnSpc>
                <a:spcPct val="10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Reduced impacts of raw materials and components shortages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950" lvl="1" indent="-285750">
              <a:lnSpc>
                <a:spcPct val="10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Improved End-to-end planning including Supplier network for more reliability 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Lead time control, more accurate forecasts, improved ordering …  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6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39"/>
          <p:cNvSpPr txBox="1">
            <a:spLocks noGrp="1"/>
          </p:cNvSpPr>
          <p:nvPr>
            <p:ph type="title"/>
          </p:nvPr>
        </p:nvSpPr>
        <p:spPr>
          <a:xfrm>
            <a:off x="498000" y="395902"/>
            <a:ext cx="11196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2. Why did St </a:t>
            </a:r>
            <a:r>
              <a:rPr 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Gobain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Sekurit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Lisi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choose </a:t>
            </a:r>
            <a:r>
              <a:rPr 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Flowlity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139"/>
          <p:cNvSpPr/>
          <p:nvPr/>
        </p:nvSpPr>
        <p:spPr>
          <a:xfrm>
            <a:off x="-2" y="5958000"/>
            <a:ext cx="12192000" cy="900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11" name="Google Shape;1411;p13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95" y="6246000"/>
            <a:ext cx="27520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E8E12E4A-80C7-1021-4EAB-3F8C3C7ECB90}"/>
              </a:ext>
            </a:extLst>
          </p:cNvPr>
          <p:cNvSpPr txBox="1"/>
          <p:nvPr/>
        </p:nvSpPr>
        <p:spPr>
          <a:xfrm>
            <a:off x="6082320" y="1305636"/>
            <a:ext cx="5130510" cy="3903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07000"/>
              </a:lnSpc>
              <a:spcAft>
                <a:spcPts val="800"/>
              </a:spcAft>
              <a:defRPr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107000"/>
              </a:lnSpc>
              <a:buFont typeface="+mj-lt"/>
              <a:buAutoNum type="alphaLcPeriod"/>
              <a:defRPr sz="1600" b="1"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107000"/>
              </a:lnSpc>
              <a:buFont typeface="+mj-lt"/>
              <a:buAutoNum type="romanLcPeriod"/>
              <a:defRPr sz="1600"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107000"/>
              </a:lnSpc>
              <a:buFont typeface="+mj-lt"/>
              <a:buAutoNum type="arabicPeriod"/>
              <a:defRPr sz="1600">
                <a:latin typeface="Calibri" panose="020F0502020204030204" pitchFamily="34" charset="0"/>
                <a:cs typeface="Times New Roman" panose="02020603050405020304" pitchFamily="18" charset="0"/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Lisi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Business challenge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Lack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of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ability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to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maintain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adequate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stock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levels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to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meet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volatile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demand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from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internal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customers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causing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fr-FR" sz="1400" b="0" kern="0" dirty="0" err="1">
                <a:solidFill>
                  <a:srgbClr val="000000"/>
                </a:solidFill>
                <a:sym typeface="Arial"/>
              </a:rPr>
              <a:t>low</a:t>
            </a:r>
            <a:r>
              <a:rPr lang="fr-FR" sz="1400" b="0" kern="0" dirty="0">
                <a:solidFill>
                  <a:srgbClr val="000000"/>
                </a:solidFill>
                <a:sym typeface="Arial"/>
              </a:rPr>
              <a:t> service rate.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Benefits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Improved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visibility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and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smoothing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of medium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term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demand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(2-3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months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Optimized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stock performance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across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the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supply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chain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Ability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to Manage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uncertainty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with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forecast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confidence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intervals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Better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demand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visibility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Less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stock-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outs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Lower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inventory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Arial"/>
              </a:rPr>
              <a:t>levels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" name="Picture 2" descr="Saint-Gobain — Wikipédia">
            <a:extLst>
              <a:ext uri="{FF2B5EF4-FFF2-40B4-BE49-F238E27FC236}">
                <a16:creationId xmlns:a16="http://schemas.microsoft.com/office/drawing/2014/main" id="{E89E5BF5-E08C-F9FC-A77D-0D943339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10" y="845918"/>
            <a:ext cx="1590050" cy="6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D40B50-FBA0-7AFB-C567-61FC7FDE7CFA}"/>
              </a:ext>
            </a:extLst>
          </p:cNvPr>
          <p:cNvSpPr txBox="1"/>
          <p:nvPr/>
        </p:nvSpPr>
        <p:spPr>
          <a:xfrm>
            <a:off x="498000" y="1307933"/>
            <a:ext cx="4770447" cy="4360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St Gobain SEKURIT Challenges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minimizing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the stock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level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increasing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the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availability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of components.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Benefits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using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Reduction of the 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overall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stock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level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of 40% for items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under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own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management and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those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managed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in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consignment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Consignment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suppliers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saw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their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average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inventory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level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decrease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 It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was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then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easy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for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them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to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accept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to follow the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requests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of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our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client to 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increase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the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safety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stock in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risky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periods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thus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ensuring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reduction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of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shortages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Accuracy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of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consumption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forecasts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has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also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significantly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increased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More reliable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replenishment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plans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communicated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to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suppliers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71E53-3929-C6D1-5DFA-F5EEFE9D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310" y="947632"/>
            <a:ext cx="1104947" cy="7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0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39"/>
          <p:cNvSpPr txBox="1">
            <a:spLocks noGrp="1"/>
          </p:cNvSpPr>
          <p:nvPr>
            <p:ph type="title"/>
          </p:nvPr>
        </p:nvSpPr>
        <p:spPr>
          <a:xfrm>
            <a:off x="498000" y="395902"/>
            <a:ext cx="11196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2. Why did BOSCH choose </a:t>
            </a:r>
            <a:r>
              <a:rPr 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Flowlity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139"/>
          <p:cNvSpPr/>
          <p:nvPr/>
        </p:nvSpPr>
        <p:spPr>
          <a:xfrm>
            <a:off x="-2" y="5958000"/>
            <a:ext cx="12192000" cy="900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11" name="Google Shape;1411;p13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95" y="6246000"/>
            <a:ext cx="27520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D40B50-FBA0-7AFB-C567-61FC7FDE7CFA}"/>
              </a:ext>
            </a:extLst>
          </p:cNvPr>
          <p:cNvSpPr txBox="1"/>
          <p:nvPr/>
        </p:nvSpPr>
        <p:spPr>
          <a:xfrm>
            <a:off x="415320" y="1542288"/>
            <a:ext cx="6428580" cy="363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Project objectives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Optimize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inventory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focus on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reducing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inventory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scrap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Improve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user workflow /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digitize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the planning process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Project scope (Full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integration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SAP)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Consumption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history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data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comes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from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SAP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Consumption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forecast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calculated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Flowlity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Order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proposals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are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calculated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Flowlity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respecting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supply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constraints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Stock Min / Max in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Flowlity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: Stock buffer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ensuring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optimal planning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Stock Projections and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replenishment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are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calculated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by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Flowlity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27AC52-7BD7-B2E4-0394-9CBD5EA6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59" y="948709"/>
            <a:ext cx="3045165" cy="7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21BC015-9D7C-B185-B42F-A2A95390468E}"/>
              </a:ext>
            </a:extLst>
          </p:cNvPr>
          <p:cNvSpPr txBox="1"/>
          <p:nvPr/>
        </p:nvSpPr>
        <p:spPr>
          <a:xfrm>
            <a:off x="7241091" y="2602279"/>
            <a:ext cx="4838700" cy="2420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Benefits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Reduced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Inventorie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Lesser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scrap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Improved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demand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visibility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user workflow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Faster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decision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Improved stock projection with a blink of an eye</a:t>
            </a:r>
          </a:p>
        </p:txBody>
      </p:sp>
    </p:spTree>
    <p:extLst>
      <p:ext uri="{BB962C8B-B14F-4D97-AF65-F5344CB8AC3E}">
        <p14:creationId xmlns:p14="http://schemas.microsoft.com/office/powerpoint/2010/main" val="400649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39"/>
          <p:cNvSpPr txBox="1">
            <a:spLocks noGrp="1"/>
          </p:cNvSpPr>
          <p:nvPr>
            <p:ph type="title"/>
          </p:nvPr>
        </p:nvSpPr>
        <p:spPr>
          <a:xfrm>
            <a:off x="498000" y="395902"/>
            <a:ext cx="11196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3. How can LEAR improve the performance of your SAP IBP suite with </a:t>
            </a:r>
            <a:r>
              <a:rPr lang="en-US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Flowlity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139"/>
          <p:cNvSpPr/>
          <p:nvPr/>
        </p:nvSpPr>
        <p:spPr>
          <a:xfrm>
            <a:off x="-2" y="5958000"/>
            <a:ext cx="12192000" cy="900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11" name="Google Shape;1411;p13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95" y="6246000"/>
            <a:ext cx="27520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D40B50-FBA0-7AFB-C567-61FC7FDE7CFA}"/>
              </a:ext>
            </a:extLst>
          </p:cNvPr>
          <p:cNvSpPr txBox="1"/>
          <p:nvPr/>
        </p:nvSpPr>
        <p:spPr>
          <a:xfrm>
            <a:off x="287339" y="933981"/>
            <a:ext cx="11341455" cy="4832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By Integrating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with SAP IBP LEAR will turn its SC into a resilient one meaning :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Greater capacity to resist and quickly recover for unexpected events resulting in Reduced impacts due to shortages of raw materials and components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Faster reaction to lead time changes and safer replenishment plans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HOW is this made possible?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We dynamically define Optimal Sock Buffers taking into account : demand volumes, demand volatility, lead times, supply constraints, historical consumption behavior, targeted service levels, targeted service levels.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The Innovative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IA technology enables customers to establish new scenarios and prevent new crisis with ever greater precision and limit the differences between the forecast and reality.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With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Flowlity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Safety Stocks are not fixed anymore but Dynamic (adjustments are made based on risks of demand and supplies)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Lead times are not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fixed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anymore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but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Predicted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based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on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historical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performance)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SAP IBP Performance is improved by regularly adjusting inventory recommendations and providing continuously major forecasts, replenishments and ordering improvements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79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39"/>
          <p:cNvSpPr txBox="1">
            <a:spLocks noGrp="1"/>
          </p:cNvSpPr>
          <p:nvPr>
            <p:ph type="title"/>
          </p:nvPr>
        </p:nvSpPr>
        <p:spPr>
          <a:xfrm>
            <a:off x="498000" y="395902"/>
            <a:ext cx="11196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Our value proposition to LEAR &amp; Next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steps</a:t>
            </a:r>
            <a:endParaRPr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0" name="Google Shape;1350;p139"/>
          <p:cNvSpPr/>
          <p:nvPr/>
        </p:nvSpPr>
        <p:spPr>
          <a:xfrm>
            <a:off x="-2" y="5958000"/>
            <a:ext cx="12192000" cy="9000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11" name="Google Shape;1411;p13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8795" y="6246000"/>
            <a:ext cx="27520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D40B50-FBA0-7AFB-C567-61FC7FDE7CFA}"/>
              </a:ext>
            </a:extLst>
          </p:cNvPr>
          <p:cNvSpPr txBox="1"/>
          <p:nvPr/>
        </p:nvSpPr>
        <p:spPr>
          <a:xfrm>
            <a:off x="352545" y="1610256"/>
            <a:ext cx="11341455" cy="3259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fr-FR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Our value proposition for LEAR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AutoNum type="arabicPeriod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We can greatly improve the performances of your SAP IBP installation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We will help LEAR reduce raw materials and components shortages while maintaining service levels even in a congested situation like we did for Bosch,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Lisi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and Saint-Gobain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Sekurit</a:t>
            </a:r>
            <a:endParaRPr lang="en-US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AutoNum type="arabicPeriod"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Next 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proposed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steps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Better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discover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/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understand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the challenges of LEAR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with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regards to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shortages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Showcase the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relevent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references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to show how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respond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to the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same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pains at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other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automotive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customers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90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1" name="Google Shape;4661;p198"/>
          <p:cNvPicPr preferRelativeResize="0"/>
          <p:nvPr/>
        </p:nvPicPr>
        <p:blipFill rotWithShape="1">
          <a:blip r:embed="rId3">
            <a:alphaModFix/>
          </a:blip>
          <a:srcRect l="727" t="5803" r="21903" b="13926"/>
          <a:stretch/>
        </p:blipFill>
        <p:spPr>
          <a:xfrm>
            <a:off x="0" y="0"/>
            <a:ext cx="551021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2" name="Google Shape;4662;p198"/>
          <p:cNvPicPr preferRelativeResize="0"/>
          <p:nvPr/>
        </p:nvPicPr>
        <p:blipFill rotWithShape="1">
          <a:blip r:embed="rId4">
            <a:alphaModFix/>
          </a:blip>
          <a:srcRect l="7209" t="1405" b="324"/>
          <a:stretch/>
        </p:blipFill>
        <p:spPr>
          <a:xfrm>
            <a:off x="678000" y="0"/>
            <a:ext cx="1151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3" name="Google Shape;4663;p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2700" y="3243966"/>
            <a:ext cx="1949300" cy="3614032"/>
          </a:xfrm>
          <a:prstGeom prst="rect">
            <a:avLst/>
          </a:prstGeom>
          <a:noFill/>
          <a:ln>
            <a:noFill/>
          </a:ln>
        </p:spPr>
      </p:pic>
      <p:sp>
        <p:nvSpPr>
          <p:cNvPr id="4664" name="Google Shape;4664;p198"/>
          <p:cNvSpPr txBox="1"/>
          <p:nvPr/>
        </p:nvSpPr>
        <p:spPr>
          <a:xfrm>
            <a:off x="4700627" y="1681938"/>
            <a:ext cx="6516723" cy="31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Thank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you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for </a:t>
            </a:r>
            <a:r>
              <a:rPr kumimoji="0" lang="fr-FR" sz="4800" b="1" i="0" u="none" strike="noStrike" kern="0" cap="none" spc="0" normalizeH="0" baseline="0" noProof="0" dirty="0" err="1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considering</a:t>
            </a: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kumimoji="0" lang="fr-FR" sz="4800" b="1" i="0" u="none" strike="noStrike" kern="0" cap="none" spc="0" normalizeH="0" baseline="0" noProof="0" dirty="0" err="1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Flowlity</a:t>
            </a: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as a </a:t>
            </a:r>
            <a:r>
              <a:rPr kumimoji="0" lang="fr-FR" sz="4800" b="1" i="0" u="none" strike="noStrike" kern="0" cap="none" spc="0" normalizeH="0" baseline="0" noProof="0" dirty="0" err="1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partner</a:t>
            </a: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kumimoji="0" lang="fr-FR" sz="4800" b="1" i="0" u="none" strike="noStrike" kern="0" cap="none" spc="0" normalizeH="0" baseline="0" noProof="0" dirty="0" err="1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moving</a:t>
            </a: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kumimoji="0" lang="fr-FR" sz="4800" b="1" i="0" u="none" strike="noStrike" kern="0" cap="none" spc="0" normalizeH="0" baseline="0" noProof="0" dirty="0" err="1">
                <a:ln>
                  <a:noFill/>
                </a:ln>
                <a:solidFill>
                  <a:srgbClr val="38BFF0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forward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38BFF0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38BFF0"/>
              </a:solidFill>
              <a:effectLst/>
              <a:uLnTx/>
              <a:uFillTx/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4665" name="Google Shape;4665;p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1133" y="1339951"/>
            <a:ext cx="3730667" cy="37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6" name="Google Shape;4666;p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070534" cy="396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lity">
      <a:dk1>
        <a:srgbClr val="000000"/>
      </a:dk1>
      <a:lt1>
        <a:srgbClr val="FFFFFF"/>
      </a:lt1>
      <a:dk2>
        <a:srgbClr val="172945"/>
      </a:dk2>
      <a:lt2>
        <a:srgbClr val="E7E6E6"/>
      </a:lt2>
      <a:accent1>
        <a:srgbClr val="38BFF0"/>
      </a:accent1>
      <a:accent2>
        <a:srgbClr val="2DCCD9"/>
      </a:accent2>
      <a:accent3>
        <a:srgbClr val="22D9C2"/>
      </a:accent3>
      <a:accent4>
        <a:srgbClr val="16E5AA"/>
      </a:accent4>
      <a:accent5>
        <a:srgbClr val="0BF293"/>
      </a:accent5>
      <a:accent6>
        <a:srgbClr val="00FF7C"/>
      </a:accent6>
      <a:hlink>
        <a:srgbClr val="38BFF0"/>
      </a:hlink>
      <a:folHlink>
        <a:srgbClr val="00FF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Flowlity">
      <a:dk1>
        <a:srgbClr val="000000"/>
      </a:dk1>
      <a:lt1>
        <a:srgbClr val="FFFFFF"/>
      </a:lt1>
      <a:dk2>
        <a:srgbClr val="172945"/>
      </a:dk2>
      <a:lt2>
        <a:srgbClr val="E7E6E6"/>
      </a:lt2>
      <a:accent1>
        <a:srgbClr val="38BFF0"/>
      </a:accent1>
      <a:accent2>
        <a:srgbClr val="2DCCD9"/>
      </a:accent2>
      <a:accent3>
        <a:srgbClr val="22D9C2"/>
      </a:accent3>
      <a:accent4>
        <a:srgbClr val="16E5AA"/>
      </a:accent4>
      <a:accent5>
        <a:srgbClr val="0BF293"/>
      </a:accent5>
      <a:accent6>
        <a:srgbClr val="00FF7C"/>
      </a:accent6>
      <a:hlink>
        <a:srgbClr val="38BFF0"/>
      </a:hlink>
      <a:folHlink>
        <a:srgbClr val="00FF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Grand écran</PresentationFormat>
  <Paragraphs>77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Symbol</vt:lpstr>
      <vt:lpstr>Titillium Web</vt:lpstr>
      <vt:lpstr>Titillium Web SemiBold</vt:lpstr>
      <vt:lpstr>Office Theme</vt:lpstr>
      <vt:lpstr>Тема Office</vt:lpstr>
      <vt:lpstr>1_Office Theme</vt:lpstr>
      <vt:lpstr>Why should LEAR consider Flowlity to respond to raw materials and components shortages ?  Frank Wachowiak</vt:lpstr>
      <vt:lpstr>Context and Objectives</vt:lpstr>
      <vt:lpstr>1. Why should LEAR seriously consider Flowlity? </vt:lpstr>
      <vt:lpstr>2. Why did St Gobain Sekurit, Lisi choose Flowlity? </vt:lpstr>
      <vt:lpstr>2. Why did BOSCH choose Flowlity? </vt:lpstr>
      <vt:lpstr>3. How can LEAR improve the performance of your SAP IBP suite with Flowlity? </vt:lpstr>
      <vt:lpstr>4. Our value proposition to LEAR &amp; Next steps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Frank Wachowiak</dc:creator>
  <cp:lastModifiedBy>Frank Wachowiak</cp:lastModifiedBy>
  <cp:revision>10</cp:revision>
  <dcterms:created xsi:type="dcterms:W3CDTF">2022-06-07T15:15:02Z</dcterms:created>
  <dcterms:modified xsi:type="dcterms:W3CDTF">2022-06-09T08:14:07Z</dcterms:modified>
</cp:coreProperties>
</file>